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Geist"/>
      <p:regular r:id="rId16"/>
    </p:embeddedFont>
    <p:embeddedFont>
      <p:font typeface="Geist"/>
      <p:regular r:id="rId17"/>
    </p:embeddedFont>
    <p:embeddedFont>
      <p:font typeface="Geist"/>
      <p:regular r:id="rId18"/>
    </p:embeddedFont>
    <p:embeddedFont>
      <p:font typeface="Geis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81363"/>
            <a:ext cx="7451765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Auto-Waiting in Playwright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58640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Playwright's powerful auto-waiting feature simplifies test automation by automatically waiting for the right conditions before performing actions.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16562"/>
            <a:ext cx="6224349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What is Auto-Waiting?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93839"/>
            <a:ext cx="7556421" cy="1593533"/>
          </a:xfrm>
          <a:prstGeom prst="roundRect">
            <a:avLst>
              <a:gd name="adj" fmla="val 5978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3464" y="3343513"/>
            <a:ext cx="3007400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Automatic Conditions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43464" y="3848100"/>
            <a:ext cx="705707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Playwright waits for necessary conditions before executing actions like click(), fill(), type().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914186"/>
            <a:ext cx="7556421" cy="1298734"/>
          </a:xfrm>
          <a:prstGeom prst="roundRect">
            <a:avLst>
              <a:gd name="adj" fmla="val 733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3464" y="5163860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No Manual Waits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3464" y="5668447"/>
            <a:ext cx="705707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Removes need for sleep() or waitForTimeout() in most cases.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20917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Actionable Checks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11661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Before clicking a button, Playwright automatically waits until: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61611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727966"/>
            <a:ext cx="6407944" cy="304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390227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Attached to DOM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4406860"/>
            <a:ext cx="64079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Element exists in the document structure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28548" y="3361611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548" y="3727966"/>
            <a:ext cx="6408063" cy="304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28548" y="390227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Visible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428548" y="4406860"/>
            <a:ext cx="64080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Element is displayed on the page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93790" y="5098494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442228"/>
            <a:ext cx="6407944" cy="304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93790" y="563915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Enabled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93790" y="6143744"/>
            <a:ext cx="64079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Element can receive user interactions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7428548" y="5098494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04</a:t>
            </a:r>
            <a:endParaRPr lang="en-US" sz="17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48" y="5442228"/>
            <a:ext cx="6408063" cy="3048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428548" y="563915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Not Covered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428548" y="6143744"/>
            <a:ext cx="64080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 other element blocks the target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8443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Forcing Actions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59794"/>
            <a:ext cx="760428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Some actions support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force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option that disables non-essential actionability checks: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04542"/>
            <a:ext cx="7604284" cy="929640"/>
          </a:xfrm>
          <a:prstGeom prst="roundRect">
            <a:avLst>
              <a:gd name="adj" fmla="val 10248"/>
            </a:avLst>
          </a:prstGeom>
          <a:solidFill>
            <a:srgbClr val="1D232D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004542"/>
            <a:ext cx="7626906" cy="929640"/>
          </a:xfrm>
          <a:prstGeom prst="roundRect">
            <a:avLst>
              <a:gd name="adj" fmla="val 3660"/>
            </a:avLst>
          </a:prstGeom>
          <a:solidFill>
            <a:srgbClr val="1D232D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174563"/>
            <a:ext cx="717327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await page.locator('button#submit')  .click({force:true});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189333"/>
            <a:ext cx="760428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force: true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method skips checking if the target element actually receives click events.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210872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7104"/>
            <a:ext cx="6892766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Benefits of Auto-Waiting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73784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588312"/>
            <a:ext cx="2839998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Reduces Flaky Tests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092898"/>
            <a:ext cx="41586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Eliminates timing issues that cause unreliable test results.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737848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588312"/>
            <a:ext cx="3143488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More Stable &amp; Reliable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092898"/>
            <a:ext cx="41586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Tests run consistently across different environments and conditions.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73784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58831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Better Readability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092898"/>
            <a:ext cx="41586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Cleaner, more maintainable test code without manual wait logic.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25817"/>
            <a:ext cx="6220301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Timeout Configuration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903095"/>
            <a:ext cx="7556421" cy="2636877"/>
          </a:xfrm>
          <a:prstGeom prst="roundRect">
            <a:avLst>
              <a:gd name="adj" fmla="val 3613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464" y="2152769"/>
            <a:ext cx="680442" cy="680442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630" y="2293977"/>
            <a:ext cx="306110" cy="39802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43464" y="306002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Test Timeout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043464" y="3564612"/>
            <a:ext cx="705707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Default: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30,000ms (30 seconds)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1043464" y="3995499"/>
            <a:ext cx="705707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How long a single test is allowed to run</a:t>
            </a:r>
            <a:endParaRPr lang="en-US" sz="1750" dirty="0"/>
          </a:p>
        </p:txBody>
      </p:sp>
      <p:sp>
        <p:nvSpPr>
          <p:cNvPr id="10" name="Shape 5"/>
          <p:cNvSpPr/>
          <p:nvPr/>
        </p:nvSpPr>
        <p:spPr>
          <a:xfrm>
            <a:off x="793790" y="4766786"/>
            <a:ext cx="7556421" cy="2636877"/>
          </a:xfrm>
          <a:prstGeom prst="roundRect">
            <a:avLst>
              <a:gd name="adj" fmla="val 3613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464" y="5016460"/>
            <a:ext cx="680442" cy="680442"/>
          </a:xfrm>
          <a:prstGeom prst="rect">
            <a:avLst/>
          </a:prstGeom>
        </p:spPr>
      </p:pic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0630" y="5157668"/>
            <a:ext cx="306110" cy="39802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1043464" y="5923717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Expect Timeout</a:t>
            </a:r>
            <a:endParaRPr lang="en-US" sz="2200" dirty="0"/>
          </a:p>
        </p:txBody>
      </p:sp>
      <p:sp>
        <p:nvSpPr>
          <p:cNvPr id="14" name="Text 7"/>
          <p:cNvSpPr/>
          <p:nvPr/>
        </p:nvSpPr>
        <p:spPr>
          <a:xfrm>
            <a:off x="1043464" y="6428303"/>
            <a:ext cx="705707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Default: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5,000ms (5 seconds)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1043464" y="6859191"/>
            <a:ext cx="705707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How long Playwright waits for assertions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6392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Setting Timeouts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847136"/>
            <a:ext cx="1134070" cy="230171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073950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Global Config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2154674" y="2697599"/>
            <a:ext cx="11681936" cy="1224439"/>
          </a:xfrm>
          <a:prstGeom prst="roundRect">
            <a:avLst>
              <a:gd name="adj" fmla="val 7781"/>
            </a:avLst>
          </a:prstGeom>
          <a:solidFill>
            <a:srgbClr val="1D232D"/>
          </a:solidFill>
          <a:ln/>
        </p:spPr>
      </p:sp>
      <p:sp>
        <p:nvSpPr>
          <p:cNvPr id="6" name="Shape 3"/>
          <p:cNvSpPr/>
          <p:nvPr/>
        </p:nvSpPr>
        <p:spPr>
          <a:xfrm>
            <a:off x="2143363" y="2697599"/>
            <a:ext cx="11704558" cy="1224439"/>
          </a:xfrm>
          <a:prstGeom prst="roundRect">
            <a:avLst>
              <a:gd name="adj" fmla="val 2779"/>
            </a:avLst>
          </a:prstGeom>
          <a:solidFill>
            <a:srgbClr val="1D232D"/>
          </a:solidFill>
          <a:ln/>
        </p:spPr>
      </p:sp>
      <p:sp>
        <p:nvSpPr>
          <p:cNvPr id="7" name="Text 4"/>
          <p:cNvSpPr/>
          <p:nvPr/>
        </p:nvSpPr>
        <p:spPr>
          <a:xfrm>
            <a:off x="2370177" y="2867620"/>
            <a:ext cx="11250930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 default defineConfig({  timeout: 60000});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148852"/>
            <a:ext cx="1134070" cy="171211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2154674" y="4375666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Specific Test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2154674" y="4999315"/>
            <a:ext cx="11681936" cy="634841"/>
          </a:xfrm>
          <a:prstGeom prst="roundRect">
            <a:avLst>
              <a:gd name="adj" fmla="val 15007"/>
            </a:avLst>
          </a:prstGeom>
          <a:solidFill>
            <a:srgbClr val="1D232D"/>
          </a:solidFill>
          <a:ln/>
        </p:spPr>
      </p:sp>
      <p:sp>
        <p:nvSpPr>
          <p:cNvPr id="11" name="Shape 7"/>
          <p:cNvSpPr/>
          <p:nvPr/>
        </p:nvSpPr>
        <p:spPr>
          <a:xfrm>
            <a:off x="2143363" y="4999315"/>
            <a:ext cx="11704558" cy="634841"/>
          </a:xfrm>
          <a:prstGeom prst="roundRect">
            <a:avLst>
              <a:gd name="adj" fmla="val 5359"/>
            </a:avLst>
          </a:prstGeom>
          <a:solidFill>
            <a:srgbClr val="1D232D"/>
          </a:solidFill>
          <a:ln/>
        </p:spPr>
      </p:sp>
      <p:sp>
        <p:nvSpPr>
          <p:cNvPr id="12" name="Text 8"/>
          <p:cNvSpPr/>
          <p:nvPr/>
        </p:nvSpPr>
        <p:spPr>
          <a:xfrm>
            <a:off x="2370177" y="5169337"/>
            <a:ext cx="112509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test.setTimeout(60000);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860971"/>
            <a:ext cx="1134070" cy="171211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2154674" y="608778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Triple Timeout</a:t>
            </a:r>
            <a:endParaRPr lang="en-US" sz="2200" dirty="0"/>
          </a:p>
        </p:txBody>
      </p:sp>
      <p:sp>
        <p:nvSpPr>
          <p:cNvPr id="15" name="Shape 10"/>
          <p:cNvSpPr/>
          <p:nvPr/>
        </p:nvSpPr>
        <p:spPr>
          <a:xfrm>
            <a:off x="2154674" y="6711434"/>
            <a:ext cx="11681936" cy="634841"/>
          </a:xfrm>
          <a:prstGeom prst="roundRect">
            <a:avLst>
              <a:gd name="adj" fmla="val 15007"/>
            </a:avLst>
          </a:prstGeom>
          <a:solidFill>
            <a:srgbClr val="1D232D"/>
          </a:solidFill>
          <a:ln/>
        </p:spPr>
      </p:sp>
      <p:sp>
        <p:nvSpPr>
          <p:cNvPr id="16" name="Shape 11"/>
          <p:cNvSpPr/>
          <p:nvPr/>
        </p:nvSpPr>
        <p:spPr>
          <a:xfrm>
            <a:off x="2143363" y="6711434"/>
            <a:ext cx="11704558" cy="634841"/>
          </a:xfrm>
          <a:prstGeom prst="roundRect">
            <a:avLst>
              <a:gd name="adj" fmla="val 5359"/>
            </a:avLst>
          </a:prstGeom>
          <a:solidFill>
            <a:srgbClr val="1D232D"/>
          </a:solidFill>
          <a:ln/>
        </p:spPr>
      </p:sp>
      <p:sp>
        <p:nvSpPr>
          <p:cNvPr id="17" name="Text 12"/>
          <p:cNvSpPr/>
          <p:nvPr/>
        </p:nvSpPr>
        <p:spPr>
          <a:xfrm>
            <a:off x="2370177" y="6881455"/>
            <a:ext cx="112509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test.slow(); // 3x default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36527"/>
            <a:ext cx="6126837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Playwright Assertions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40618"/>
            <a:ext cx="3541633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Auto-Retrying Assertions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35931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Used on locators or pages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10025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Asynchronous (use await)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84119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Retry until condition passes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58214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Configurable timeout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3790" y="5308163"/>
            <a:ext cx="6244709" cy="929640"/>
          </a:xfrm>
          <a:prstGeom prst="roundRect">
            <a:avLst>
              <a:gd name="adj" fmla="val 10248"/>
            </a:avLst>
          </a:prstGeom>
          <a:solidFill>
            <a:srgbClr val="1D232D"/>
          </a:solidFill>
          <a:ln/>
        </p:spPr>
      </p:sp>
      <p:sp>
        <p:nvSpPr>
          <p:cNvPr id="9" name="Shape 7"/>
          <p:cNvSpPr/>
          <p:nvPr/>
        </p:nvSpPr>
        <p:spPr>
          <a:xfrm>
            <a:off x="782479" y="5308163"/>
            <a:ext cx="6267331" cy="929640"/>
          </a:xfrm>
          <a:prstGeom prst="roundRect">
            <a:avLst>
              <a:gd name="adj" fmla="val 3660"/>
            </a:avLst>
          </a:prstGeom>
          <a:solidFill>
            <a:srgbClr val="1D232D"/>
          </a:solidFill>
          <a:ln/>
        </p:spPr>
      </p:sp>
      <p:sp>
        <p:nvSpPr>
          <p:cNvPr id="10" name="Text 8"/>
          <p:cNvSpPr/>
          <p:nvPr/>
        </p:nvSpPr>
        <p:spPr>
          <a:xfrm>
            <a:off x="1009293" y="5478185"/>
            <a:ext cx="581370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await expect(locator)  .toBeVisible();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3040618"/>
            <a:ext cx="3432810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Non-Retrying Assertions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599521" y="3635931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Used on primitive values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010025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Synchronous (no await)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4384119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Execute immediately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4758214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 timeout configuration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99521" y="5308163"/>
            <a:ext cx="6244709" cy="929640"/>
          </a:xfrm>
          <a:prstGeom prst="roundRect">
            <a:avLst>
              <a:gd name="adj" fmla="val 10248"/>
            </a:avLst>
          </a:prstGeom>
          <a:solidFill>
            <a:srgbClr val="1D232D"/>
          </a:solidFill>
          <a:ln/>
        </p:spPr>
      </p:sp>
      <p:sp>
        <p:nvSpPr>
          <p:cNvPr id="17" name="Shape 15"/>
          <p:cNvSpPr/>
          <p:nvPr/>
        </p:nvSpPr>
        <p:spPr>
          <a:xfrm>
            <a:off x="7588210" y="5308163"/>
            <a:ext cx="6267331" cy="929640"/>
          </a:xfrm>
          <a:prstGeom prst="roundRect">
            <a:avLst>
              <a:gd name="adj" fmla="val 3660"/>
            </a:avLst>
          </a:prstGeom>
          <a:solidFill>
            <a:srgbClr val="1D232D"/>
          </a:solidFill>
          <a:ln/>
        </p:spPr>
      </p:sp>
      <p:sp>
        <p:nvSpPr>
          <p:cNvPr id="18" name="Text 16"/>
          <p:cNvSpPr/>
          <p:nvPr/>
        </p:nvSpPr>
        <p:spPr>
          <a:xfrm>
            <a:off x="7815024" y="5478185"/>
            <a:ext cx="581370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expect(title) .toContain('Demo');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3930"/>
            <a:ext cx="6578679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Hard vs Soft Assertions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041208"/>
            <a:ext cx="7556421" cy="2498765"/>
          </a:xfrm>
          <a:prstGeom prst="roundRect">
            <a:avLst>
              <a:gd name="adj" fmla="val 5855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9710" y="2041208"/>
            <a:ext cx="121920" cy="24987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628924" y="2298502"/>
            <a:ext cx="3505319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Hard Assertions (Default)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628924" y="2803088"/>
            <a:ext cx="695039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Fails immediately and stops the test execution. Use for critical checks where failure should halt further steps.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628924" y="3647837"/>
            <a:ext cx="6950393" cy="634841"/>
          </a:xfrm>
          <a:prstGeom prst="roundRect">
            <a:avLst>
              <a:gd name="adj" fmla="val 15007"/>
            </a:avLst>
          </a:prstGeom>
          <a:solidFill>
            <a:srgbClr val="1D232D"/>
          </a:solidFill>
          <a:ln/>
        </p:spPr>
      </p:sp>
      <p:sp>
        <p:nvSpPr>
          <p:cNvPr id="9" name="Shape 5"/>
          <p:cNvSpPr/>
          <p:nvPr/>
        </p:nvSpPr>
        <p:spPr>
          <a:xfrm>
            <a:off x="6617613" y="3647837"/>
            <a:ext cx="6973014" cy="634841"/>
          </a:xfrm>
          <a:prstGeom prst="roundRect">
            <a:avLst>
              <a:gd name="adj" fmla="val 5359"/>
            </a:avLst>
          </a:prstGeom>
          <a:solidFill>
            <a:srgbClr val="1D232D"/>
          </a:solidFill>
          <a:ln/>
        </p:spPr>
      </p:sp>
      <p:sp>
        <p:nvSpPr>
          <p:cNvPr id="10" name="Text 6"/>
          <p:cNvSpPr/>
          <p:nvPr/>
        </p:nvSpPr>
        <p:spPr>
          <a:xfrm>
            <a:off x="6844427" y="3817858"/>
            <a:ext cx="651938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await expect(locator).toHaveText('Welcome');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80190" y="4766786"/>
            <a:ext cx="7556421" cy="2498765"/>
          </a:xfrm>
          <a:prstGeom prst="roundRect">
            <a:avLst>
              <a:gd name="adj" fmla="val 5855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710" y="4766786"/>
            <a:ext cx="121920" cy="249876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6628924" y="5024080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Soft Assertions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6628924" y="5528667"/>
            <a:ext cx="695039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Fails but allows test to continue. Use for non-critical checks or multiple validations in one run.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6628924" y="6373416"/>
            <a:ext cx="6950393" cy="634841"/>
          </a:xfrm>
          <a:prstGeom prst="roundRect">
            <a:avLst>
              <a:gd name="adj" fmla="val 15007"/>
            </a:avLst>
          </a:prstGeom>
          <a:solidFill>
            <a:srgbClr val="1D232D"/>
          </a:solidFill>
          <a:ln/>
        </p:spPr>
      </p:sp>
      <p:sp>
        <p:nvSpPr>
          <p:cNvPr id="16" name="Shape 11"/>
          <p:cNvSpPr/>
          <p:nvPr/>
        </p:nvSpPr>
        <p:spPr>
          <a:xfrm>
            <a:off x="6617613" y="6373416"/>
            <a:ext cx="6973014" cy="634841"/>
          </a:xfrm>
          <a:prstGeom prst="roundRect">
            <a:avLst>
              <a:gd name="adj" fmla="val 5359"/>
            </a:avLst>
          </a:prstGeom>
          <a:solidFill>
            <a:srgbClr val="1D232D"/>
          </a:solidFill>
          <a:ln/>
        </p:spPr>
      </p:sp>
      <p:sp>
        <p:nvSpPr>
          <p:cNvPr id="17" name="Text 12"/>
          <p:cNvSpPr/>
          <p:nvPr/>
        </p:nvSpPr>
        <p:spPr>
          <a:xfrm>
            <a:off x="6844427" y="6543437"/>
            <a:ext cx="651938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await expect.soft(locator).toHaveText('Welcome');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2025-09-16T14:33:54Z</dcterms:created>
  <dcterms:modified xsi:type="dcterms:W3CDTF">2025-09-16T14:33:54Z</dcterms:modified>
</cp:coreProperties>
</file>